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Inria Sans"/>
      <p:regular r:id="rId30"/>
      <p:bold r:id="rId31"/>
      <p:italic r:id="rId32"/>
      <p:boldItalic r:id="rId33"/>
    </p:embeddedFont>
    <p:embeddedFont>
      <p:font typeface="Nunito"/>
      <p:regular r:id="rId34"/>
      <p:bold r:id="rId35"/>
      <p:italic r:id="rId36"/>
      <p:boldItalic r:id="rId37"/>
    </p:embeddedFont>
    <p:embeddedFont>
      <p:font typeface="Didact Gothic"/>
      <p:regular r:id="rId38"/>
    </p:embeddedFont>
    <p:embeddedFont>
      <p:font typeface="Maven Pro"/>
      <p:regular r:id="rId39"/>
      <p:bold r:id="rId40"/>
    </p:embeddedFont>
    <p:embeddedFont>
      <p:font typeface="Old Standard TT"/>
      <p:regular r:id="rId41"/>
      <p:bold r:id="rId42"/>
      <p:italic r:id="rId43"/>
    </p:embeddedFont>
    <p:embeddedFont>
      <p:font typeface="Montserrat ExtraBold"/>
      <p:bold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avenPro-bold.fntdata"/><Relationship Id="rId20" Type="http://schemas.openxmlformats.org/officeDocument/2006/relationships/slide" Target="slides/slide15.xml"/><Relationship Id="rId42" Type="http://schemas.openxmlformats.org/officeDocument/2006/relationships/font" Target="fonts/OldStandardTT-bold.fntdata"/><Relationship Id="rId41" Type="http://schemas.openxmlformats.org/officeDocument/2006/relationships/font" Target="fonts/OldStandardTT-regular.fntdata"/><Relationship Id="rId22" Type="http://schemas.openxmlformats.org/officeDocument/2006/relationships/slide" Target="slides/slide17.xml"/><Relationship Id="rId44" Type="http://schemas.openxmlformats.org/officeDocument/2006/relationships/font" Target="fonts/MontserratExtraBold-bold.fntdata"/><Relationship Id="rId21" Type="http://schemas.openxmlformats.org/officeDocument/2006/relationships/slide" Target="slides/slide16.xml"/><Relationship Id="rId43" Type="http://schemas.openxmlformats.org/officeDocument/2006/relationships/font" Target="fonts/OldStandardTT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45" Type="http://schemas.openxmlformats.org/officeDocument/2006/relationships/font" Target="fonts/MontserratExtraBol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InriaSans-bold.fntdata"/><Relationship Id="rId30" Type="http://schemas.openxmlformats.org/officeDocument/2006/relationships/font" Target="fonts/InriaSans-regular.fntdata"/><Relationship Id="rId11" Type="http://schemas.openxmlformats.org/officeDocument/2006/relationships/slide" Target="slides/slide6.xml"/><Relationship Id="rId33" Type="http://schemas.openxmlformats.org/officeDocument/2006/relationships/font" Target="fonts/InriaSans-boldItalic.fntdata"/><Relationship Id="rId10" Type="http://schemas.openxmlformats.org/officeDocument/2006/relationships/slide" Target="slides/slide5.xml"/><Relationship Id="rId32" Type="http://schemas.openxmlformats.org/officeDocument/2006/relationships/font" Target="fonts/InriaSans-italic.fntdata"/><Relationship Id="rId13" Type="http://schemas.openxmlformats.org/officeDocument/2006/relationships/slide" Target="slides/slide8.xml"/><Relationship Id="rId35" Type="http://schemas.openxmlformats.org/officeDocument/2006/relationships/font" Target="fonts/Nunito-bold.fntdata"/><Relationship Id="rId12" Type="http://schemas.openxmlformats.org/officeDocument/2006/relationships/slide" Target="slides/slide7.xml"/><Relationship Id="rId34" Type="http://schemas.openxmlformats.org/officeDocument/2006/relationships/font" Target="fonts/Nunito-regular.fntdata"/><Relationship Id="rId15" Type="http://schemas.openxmlformats.org/officeDocument/2006/relationships/slide" Target="slides/slide10.xml"/><Relationship Id="rId37" Type="http://schemas.openxmlformats.org/officeDocument/2006/relationships/font" Target="fonts/Nunito-boldItalic.fntdata"/><Relationship Id="rId14" Type="http://schemas.openxmlformats.org/officeDocument/2006/relationships/slide" Target="slides/slide9.xml"/><Relationship Id="rId36" Type="http://schemas.openxmlformats.org/officeDocument/2006/relationships/font" Target="fonts/Nunito-italic.fntdata"/><Relationship Id="rId17" Type="http://schemas.openxmlformats.org/officeDocument/2006/relationships/slide" Target="slides/slide12.xml"/><Relationship Id="rId39" Type="http://schemas.openxmlformats.org/officeDocument/2006/relationships/font" Target="fonts/MavenPro-regular.fntdata"/><Relationship Id="rId16" Type="http://schemas.openxmlformats.org/officeDocument/2006/relationships/slide" Target="slides/slide11.xml"/><Relationship Id="rId38" Type="http://schemas.openxmlformats.org/officeDocument/2006/relationships/font" Target="fonts/DidactGothic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1823766eaa_0_5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1823766eaa_0_5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안녕하세요, 섹션 2 프로젝트를 발표하게 될 AI 18r기 차지형입니다. 제가 발표한 프로젝트는 뇌암 유전자 발현도 분석입니다.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1823766eaa_0_7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1823766eaa_0_7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1823766eaa_0_9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21823766eaa_0_9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21823766eaa_0_7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21823766eaa_0_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21823766eaa_0_8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21823766eaa_0_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1823766eaa_0_7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21823766eaa_0_7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21823766eaa_0_8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21823766eaa_0_8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1823766eaa_0_7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21823766eaa_0_7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1823766eaa_0_8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1823766eaa_0_8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1823766eaa_0_8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21823766eaa_0_8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1823766eaa_0_8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21823766eaa_0_8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823766eaa_0_6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823766eaa_0_6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본격적으로 시작하기 전에 유전자 발현의 정의부터 하겠습니다.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21823766eaa_0_8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21823766eaa_0_8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1823766eaa_0_8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21823766eaa_0_8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21823766eaa_0_8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21823766eaa_0_8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21823766eaa_0_8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21823766eaa_0_8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21823766eaa_0_8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21823766eaa_0_8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1823766eaa_0_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1823766eaa_0_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1823766eaa_0_5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1823766eaa_0_5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1823766eaa_0_6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1823766eaa_0_6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1823766eaa_0_6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1823766eaa_0_6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1823766eaa_0_6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1823766eaa_0_6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1823766eaa_0_6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1823766eaa_0_6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1823766eaa_0_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21823766eaa_0_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484100" y="1479650"/>
            <a:ext cx="6175800" cy="16404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724250" y="3265350"/>
            <a:ext cx="56955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2" name="Google Shape;12;p2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" name="Google Shape;18;p2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"/>
          <p:cNvSpPr txBox="1"/>
          <p:nvPr>
            <p:ph hasCustomPrompt="1" type="title"/>
          </p:nvPr>
        </p:nvSpPr>
        <p:spPr>
          <a:xfrm>
            <a:off x="713100" y="1249247"/>
            <a:ext cx="7717800" cy="2100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6" name="Google Shape;106;p11"/>
          <p:cNvSpPr txBox="1"/>
          <p:nvPr>
            <p:ph idx="1" type="subTitle"/>
          </p:nvPr>
        </p:nvSpPr>
        <p:spPr>
          <a:xfrm>
            <a:off x="2453425" y="3349547"/>
            <a:ext cx="4237200" cy="535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07" name="Google Shape;107;p11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08" name="Google Shape;108;p11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9" name="Google Shape;109;p11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0" name="Google Shape;110;p11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1" name="Google Shape;111;p11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2" name="Google Shape;112;p11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" name="Google Shape;113;p11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14" name="Google Shape;114;p11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1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 txBox="1"/>
          <p:nvPr>
            <p:ph type="title"/>
          </p:nvPr>
        </p:nvSpPr>
        <p:spPr>
          <a:xfrm>
            <a:off x="1380631" y="1148650"/>
            <a:ext cx="2803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9" name="Google Shape;119;p13"/>
          <p:cNvSpPr txBox="1"/>
          <p:nvPr>
            <p:ph hasCustomPrompt="1" idx="2" type="title"/>
          </p:nvPr>
        </p:nvSpPr>
        <p:spPr>
          <a:xfrm>
            <a:off x="4962573" y="2352463"/>
            <a:ext cx="535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/>
          <p:nvPr>
            <p:ph idx="1" type="subTitle"/>
          </p:nvPr>
        </p:nvSpPr>
        <p:spPr>
          <a:xfrm>
            <a:off x="843710" y="1600083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21" name="Google Shape;121;p13"/>
          <p:cNvSpPr txBox="1"/>
          <p:nvPr>
            <p:ph idx="3" type="title"/>
          </p:nvPr>
        </p:nvSpPr>
        <p:spPr>
          <a:xfrm>
            <a:off x="1378248" y="2352463"/>
            <a:ext cx="2803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" name="Google Shape;122;p13"/>
          <p:cNvSpPr txBox="1"/>
          <p:nvPr>
            <p:ph hasCustomPrompt="1" idx="4" type="title"/>
          </p:nvPr>
        </p:nvSpPr>
        <p:spPr>
          <a:xfrm>
            <a:off x="840948" y="2352463"/>
            <a:ext cx="5373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/>
          <p:nvPr>
            <p:ph idx="5" type="subTitle"/>
          </p:nvPr>
        </p:nvSpPr>
        <p:spPr>
          <a:xfrm>
            <a:off x="840947" y="2803944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24" name="Google Shape;124;p13"/>
          <p:cNvSpPr txBox="1"/>
          <p:nvPr>
            <p:ph idx="6" type="title"/>
          </p:nvPr>
        </p:nvSpPr>
        <p:spPr>
          <a:xfrm>
            <a:off x="1380631" y="3556275"/>
            <a:ext cx="2803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5" name="Google Shape;125;p13"/>
          <p:cNvSpPr txBox="1"/>
          <p:nvPr>
            <p:ph hasCustomPrompt="1" idx="7" type="title"/>
          </p:nvPr>
        </p:nvSpPr>
        <p:spPr>
          <a:xfrm>
            <a:off x="843091" y="3556275"/>
            <a:ext cx="5373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/>
          <p:nvPr>
            <p:ph idx="8" type="subTitle"/>
          </p:nvPr>
        </p:nvSpPr>
        <p:spPr>
          <a:xfrm>
            <a:off x="843710" y="4007804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27" name="Google Shape;127;p13"/>
          <p:cNvSpPr txBox="1"/>
          <p:nvPr>
            <p:ph idx="9" type="title"/>
          </p:nvPr>
        </p:nvSpPr>
        <p:spPr>
          <a:xfrm>
            <a:off x="5502253" y="1148650"/>
            <a:ext cx="28008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8" name="Google Shape;128;p13"/>
          <p:cNvSpPr txBox="1"/>
          <p:nvPr>
            <p:ph hasCustomPrompt="1" idx="13" type="title"/>
          </p:nvPr>
        </p:nvSpPr>
        <p:spPr>
          <a:xfrm>
            <a:off x="4964707" y="1148650"/>
            <a:ext cx="535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9" name="Google Shape;129;p13"/>
          <p:cNvSpPr txBox="1"/>
          <p:nvPr>
            <p:ph idx="14" type="subTitle"/>
          </p:nvPr>
        </p:nvSpPr>
        <p:spPr>
          <a:xfrm>
            <a:off x="4965334" y="1600083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30" name="Google Shape;130;p13"/>
          <p:cNvSpPr txBox="1"/>
          <p:nvPr>
            <p:ph idx="15" type="title"/>
          </p:nvPr>
        </p:nvSpPr>
        <p:spPr>
          <a:xfrm>
            <a:off x="5499872" y="2352463"/>
            <a:ext cx="28008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1" name="Google Shape;131;p13"/>
          <p:cNvSpPr txBox="1"/>
          <p:nvPr>
            <p:ph hasCustomPrompt="1" idx="16" type="title"/>
          </p:nvPr>
        </p:nvSpPr>
        <p:spPr>
          <a:xfrm>
            <a:off x="843091" y="1148650"/>
            <a:ext cx="5373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2" name="Google Shape;132;p13"/>
          <p:cNvSpPr txBox="1"/>
          <p:nvPr>
            <p:ph idx="17" type="subTitle"/>
          </p:nvPr>
        </p:nvSpPr>
        <p:spPr>
          <a:xfrm>
            <a:off x="4962571" y="2803944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33" name="Google Shape;133;p13"/>
          <p:cNvSpPr txBox="1"/>
          <p:nvPr>
            <p:ph idx="18" type="title"/>
          </p:nvPr>
        </p:nvSpPr>
        <p:spPr>
          <a:xfrm>
            <a:off x="5502253" y="3556275"/>
            <a:ext cx="28008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4" name="Google Shape;134;p13"/>
          <p:cNvSpPr txBox="1"/>
          <p:nvPr>
            <p:ph hasCustomPrompt="1" idx="19" type="title"/>
          </p:nvPr>
        </p:nvSpPr>
        <p:spPr>
          <a:xfrm>
            <a:off x="4964707" y="3556275"/>
            <a:ext cx="535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5" name="Google Shape;135;p13"/>
          <p:cNvSpPr txBox="1"/>
          <p:nvPr>
            <p:ph idx="20" type="subTitle"/>
          </p:nvPr>
        </p:nvSpPr>
        <p:spPr>
          <a:xfrm>
            <a:off x="4965334" y="4007804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36" name="Google Shape;136;p13"/>
          <p:cNvSpPr txBox="1"/>
          <p:nvPr>
            <p:ph idx="21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37" name="Google Shape;137;p13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38" name="Google Shape;138;p1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9" name="Google Shape;139;p13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0" name="Google Shape;140;p13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41" name="Google Shape;141;p13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 txBox="1"/>
          <p:nvPr>
            <p:ph type="title"/>
          </p:nvPr>
        </p:nvSpPr>
        <p:spPr>
          <a:xfrm>
            <a:off x="1076100" y="1482813"/>
            <a:ext cx="7002000" cy="1413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4" name="Google Shape;144;p14"/>
          <p:cNvSpPr txBox="1"/>
          <p:nvPr>
            <p:ph idx="1" type="subTitle"/>
          </p:nvPr>
        </p:nvSpPr>
        <p:spPr>
          <a:xfrm>
            <a:off x="2045700" y="3106513"/>
            <a:ext cx="5062800" cy="57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45" name="Google Shape;145;p14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46" name="Google Shape;146;p14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7" name="Google Shape;147;p14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8" name="Google Shape;148;p1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9" name="Google Shape;149;p14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0" name="Google Shape;150;p14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1" name="Google Shape;151;p14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52" name="Google Shape;152;p14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4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5"/>
          <p:cNvSpPr txBox="1"/>
          <p:nvPr>
            <p:ph type="title"/>
          </p:nvPr>
        </p:nvSpPr>
        <p:spPr>
          <a:xfrm>
            <a:off x="2642550" y="2977131"/>
            <a:ext cx="3858900" cy="531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6" name="Google Shape;156;p15"/>
          <p:cNvSpPr txBox="1"/>
          <p:nvPr>
            <p:ph idx="1" type="subTitle"/>
          </p:nvPr>
        </p:nvSpPr>
        <p:spPr>
          <a:xfrm>
            <a:off x="1714500" y="1634469"/>
            <a:ext cx="5715000" cy="1203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157" name="Google Shape;157;p15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58" name="Google Shape;158;p15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9" name="Google Shape;159;p15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0" name="Google Shape;160;p15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1" name="Google Shape;161;p15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2" name="Google Shape;162;p15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3" name="Google Shape;163;p15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64" name="Google Shape;164;p15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5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 txBox="1"/>
          <p:nvPr>
            <p:ph type="title"/>
          </p:nvPr>
        </p:nvSpPr>
        <p:spPr>
          <a:xfrm flipH="1">
            <a:off x="4638075" y="1477141"/>
            <a:ext cx="3692100" cy="1480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8" name="Google Shape;168;p16"/>
          <p:cNvSpPr txBox="1"/>
          <p:nvPr>
            <p:ph idx="1" type="subTitle"/>
          </p:nvPr>
        </p:nvSpPr>
        <p:spPr>
          <a:xfrm flipH="1">
            <a:off x="4637975" y="3130175"/>
            <a:ext cx="3525900" cy="810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69" name="Google Shape;169;p16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70" name="Google Shape;170;p16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1" name="Google Shape;171;p16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72" name="Google Shape;172;p16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7"/>
          <p:cNvSpPr txBox="1"/>
          <p:nvPr>
            <p:ph type="title"/>
          </p:nvPr>
        </p:nvSpPr>
        <p:spPr>
          <a:xfrm>
            <a:off x="880000" y="1353625"/>
            <a:ext cx="3571200" cy="119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5" name="Google Shape;175;p17"/>
          <p:cNvSpPr txBox="1"/>
          <p:nvPr>
            <p:ph idx="1" type="subTitle"/>
          </p:nvPr>
        </p:nvSpPr>
        <p:spPr>
          <a:xfrm>
            <a:off x="879825" y="2709575"/>
            <a:ext cx="3353700" cy="1080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6" name="Google Shape;176;p17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77" name="Google Shape;177;p17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8" name="Google Shape;178;p17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9" name="Google Shape;179;p17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0" name="Google Shape;180;p17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1" name="Google Shape;181;p17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2" name="Google Shape;182;p17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3" name="Google Shape;183;p17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7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18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87" name="Google Shape;187;p18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8" name="Google Shape;188;p18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9" name="Google Shape;189;p18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90" name="Google Shape;190;p18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8"/>
          <p:cNvSpPr txBox="1"/>
          <p:nvPr>
            <p:ph type="title"/>
          </p:nvPr>
        </p:nvSpPr>
        <p:spPr>
          <a:xfrm>
            <a:off x="1094861" y="1101325"/>
            <a:ext cx="6954300" cy="527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2" name="Google Shape;192;p18"/>
          <p:cNvSpPr txBox="1"/>
          <p:nvPr>
            <p:ph idx="1" type="subTitle"/>
          </p:nvPr>
        </p:nvSpPr>
        <p:spPr>
          <a:xfrm>
            <a:off x="1094861" y="1506475"/>
            <a:ext cx="6954300" cy="776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18"/>
          <p:cNvSpPr txBox="1"/>
          <p:nvPr>
            <p:ph idx="2" type="title"/>
          </p:nvPr>
        </p:nvSpPr>
        <p:spPr>
          <a:xfrm>
            <a:off x="1094861" y="2282875"/>
            <a:ext cx="6954300" cy="527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4" name="Google Shape;194;p18"/>
          <p:cNvSpPr txBox="1"/>
          <p:nvPr>
            <p:ph idx="3" type="subTitle"/>
          </p:nvPr>
        </p:nvSpPr>
        <p:spPr>
          <a:xfrm>
            <a:off x="1094861" y="2688025"/>
            <a:ext cx="6954300" cy="776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18"/>
          <p:cNvSpPr txBox="1"/>
          <p:nvPr>
            <p:ph idx="4" type="title"/>
          </p:nvPr>
        </p:nvSpPr>
        <p:spPr>
          <a:xfrm>
            <a:off x="1094861" y="3464425"/>
            <a:ext cx="6954300" cy="527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6" name="Google Shape;196;p18"/>
          <p:cNvSpPr txBox="1"/>
          <p:nvPr>
            <p:ph idx="5" type="subTitle"/>
          </p:nvPr>
        </p:nvSpPr>
        <p:spPr>
          <a:xfrm>
            <a:off x="1094861" y="3869575"/>
            <a:ext cx="6954300" cy="776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18"/>
          <p:cNvSpPr txBox="1"/>
          <p:nvPr>
            <p:ph idx="6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6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9"/>
          <p:cNvSpPr txBox="1"/>
          <p:nvPr>
            <p:ph idx="1" type="body"/>
          </p:nvPr>
        </p:nvSpPr>
        <p:spPr>
          <a:xfrm>
            <a:off x="719975" y="1922886"/>
            <a:ext cx="3780600" cy="2562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00" name="Google Shape;200;p19"/>
          <p:cNvSpPr txBox="1"/>
          <p:nvPr>
            <p:ph idx="2" type="body"/>
          </p:nvPr>
        </p:nvSpPr>
        <p:spPr>
          <a:xfrm>
            <a:off x="4742425" y="1922886"/>
            <a:ext cx="3681600" cy="2562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01" name="Google Shape;201;p19"/>
          <p:cNvSpPr txBox="1"/>
          <p:nvPr>
            <p:ph type="title"/>
          </p:nvPr>
        </p:nvSpPr>
        <p:spPr>
          <a:xfrm>
            <a:off x="720000" y="1521225"/>
            <a:ext cx="3780600" cy="4119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2" name="Google Shape;202;p19"/>
          <p:cNvSpPr txBox="1"/>
          <p:nvPr>
            <p:ph idx="3" type="title"/>
          </p:nvPr>
        </p:nvSpPr>
        <p:spPr>
          <a:xfrm>
            <a:off x="4742425" y="1521225"/>
            <a:ext cx="3681600" cy="4119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3" name="Google Shape;203;p19"/>
          <p:cNvSpPr txBox="1"/>
          <p:nvPr>
            <p:ph idx="4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04" name="Google Shape;204;p19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05" name="Google Shape;205;p19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6" name="Google Shape;206;p19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7" name="Google Shape;207;p19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0"/>
          <p:cNvSpPr txBox="1"/>
          <p:nvPr>
            <p:ph type="title"/>
          </p:nvPr>
        </p:nvSpPr>
        <p:spPr>
          <a:xfrm flipH="1">
            <a:off x="1071619" y="1652134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0" name="Google Shape;210;p20"/>
          <p:cNvSpPr txBox="1"/>
          <p:nvPr>
            <p:ph idx="1" type="subTitle"/>
          </p:nvPr>
        </p:nvSpPr>
        <p:spPr>
          <a:xfrm flipH="1">
            <a:off x="1071619" y="193400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20"/>
          <p:cNvSpPr txBox="1"/>
          <p:nvPr>
            <p:ph idx="2" type="title"/>
          </p:nvPr>
        </p:nvSpPr>
        <p:spPr>
          <a:xfrm flipH="1">
            <a:off x="1071619" y="3284934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2" name="Google Shape;212;p20"/>
          <p:cNvSpPr txBox="1"/>
          <p:nvPr>
            <p:ph idx="3" type="subTitle"/>
          </p:nvPr>
        </p:nvSpPr>
        <p:spPr>
          <a:xfrm flipH="1">
            <a:off x="1071619" y="356680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20"/>
          <p:cNvSpPr txBox="1"/>
          <p:nvPr>
            <p:ph idx="4" type="title"/>
          </p:nvPr>
        </p:nvSpPr>
        <p:spPr>
          <a:xfrm>
            <a:off x="5951681" y="1652134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4" name="Google Shape;214;p20"/>
          <p:cNvSpPr txBox="1"/>
          <p:nvPr>
            <p:ph idx="5" type="subTitle"/>
          </p:nvPr>
        </p:nvSpPr>
        <p:spPr>
          <a:xfrm>
            <a:off x="5951681" y="193400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20"/>
          <p:cNvSpPr txBox="1"/>
          <p:nvPr>
            <p:ph idx="6" type="title"/>
          </p:nvPr>
        </p:nvSpPr>
        <p:spPr>
          <a:xfrm>
            <a:off x="5951681" y="3284934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6" name="Google Shape;216;p20"/>
          <p:cNvSpPr txBox="1"/>
          <p:nvPr>
            <p:ph idx="7" type="subTitle"/>
          </p:nvPr>
        </p:nvSpPr>
        <p:spPr>
          <a:xfrm>
            <a:off x="5951681" y="356680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20"/>
          <p:cNvSpPr txBox="1"/>
          <p:nvPr>
            <p:ph idx="8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18" name="Google Shape;218;p20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19" name="Google Shape;219;p20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0" name="Google Shape;220;p20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1" name="Google Shape;221;p20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2" name="Google Shape;222;p20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23" name="Google Shape;223;p20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title"/>
          </p:nvPr>
        </p:nvSpPr>
        <p:spPr>
          <a:xfrm>
            <a:off x="1751250" y="2576650"/>
            <a:ext cx="5641500" cy="535800"/>
          </a:xfrm>
          <a:prstGeom prst="rect">
            <a:avLst/>
          </a:prstGeom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3"/>
          <p:cNvSpPr txBox="1"/>
          <p:nvPr>
            <p:ph hasCustomPrompt="1" idx="2" type="title"/>
          </p:nvPr>
        </p:nvSpPr>
        <p:spPr>
          <a:xfrm>
            <a:off x="2996575" y="1057362"/>
            <a:ext cx="3150900" cy="1393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1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/>
          <p:nvPr>
            <p:ph idx="1" type="subTitle"/>
          </p:nvPr>
        </p:nvSpPr>
        <p:spPr>
          <a:xfrm>
            <a:off x="3097150" y="3238237"/>
            <a:ext cx="2949900" cy="713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4" name="Google Shape;24;p3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5" name="Google Shape;25;p3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" name="Google Shape;26;p3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" name="Google Shape;27;p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" name="Google Shape;28;p3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" name="Google Shape;29;p3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" name="Google Shape;30;p3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1" name="Google Shape;31;p3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"/>
          <p:cNvSpPr txBox="1"/>
          <p:nvPr>
            <p:ph type="title"/>
          </p:nvPr>
        </p:nvSpPr>
        <p:spPr>
          <a:xfrm>
            <a:off x="1843206" y="1218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6" name="Google Shape;226;p21"/>
          <p:cNvSpPr txBox="1"/>
          <p:nvPr>
            <p:ph idx="1" type="subTitle"/>
          </p:nvPr>
        </p:nvSpPr>
        <p:spPr>
          <a:xfrm>
            <a:off x="1843206" y="1611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21"/>
          <p:cNvSpPr txBox="1"/>
          <p:nvPr>
            <p:ph idx="2" type="title"/>
          </p:nvPr>
        </p:nvSpPr>
        <p:spPr>
          <a:xfrm>
            <a:off x="1843206" y="2382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8" name="Google Shape;228;p21"/>
          <p:cNvSpPr txBox="1"/>
          <p:nvPr>
            <p:ph idx="3" type="subTitle"/>
          </p:nvPr>
        </p:nvSpPr>
        <p:spPr>
          <a:xfrm>
            <a:off x="1843206" y="2775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21"/>
          <p:cNvSpPr txBox="1"/>
          <p:nvPr>
            <p:ph idx="4" type="title"/>
          </p:nvPr>
        </p:nvSpPr>
        <p:spPr>
          <a:xfrm>
            <a:off x="1843206" y="3546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0" name="Google Shape;230;p21"/>
          <p:cNvSpPr txBox="1"/>
          <p:nvPr>
            <p:ph idx="5" type="subTitle"/>
          </p:nvPr>
        </p:nvSpPr>
        <p:spPr>
          <a:xfrm>
            <a:off x="1843206" y="3939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21"/>
          <p:cNvSpPr txBox="1"/>
          <p:nvPr>
            <p:ph idx="6" type="title"/>
          </p:nvPr>
        </p:nvSpPr>
        <p:spPr>
          <a:xfrm>
            <a:off x="6167681" y="1218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2" name="Google Shape;232;p21"/>
          <p:cNvSpPr txBox="1"/>
          <p:nvPr>
            <p:ph idx="7" type="subTitle"/>
          </p:nvPr>
        </p:nvSpPr>
        <p:spPr>
          <a:xfrm>
            <a:off x="6167681" y="1611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21"/>
          <p:cNvSpPr txBox="1"/>
          <p:nvPr>
            <p:ph idx="8" type="title"/>
          </p:nvPr>
        </p:nvSpPr>
        <p:spPr>
          <a:xfrm>
            <a:off x="6167681" y="2382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4" name="Google Shape;234;p21"/>
          <p:cNvSpPr txBox="1"/>
          <p:nvPr>
            <p:ph idx="9" type="subTitle"/>
          </p:nvPr>
        </p:nvSpPr>
        <p:spPr>
          <a:xfrm>
            <a:off x="6167681" y="2775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21"/>
          <p:cNvSpPr txBox="1"/>
          <p:nvPr>
            <p:ph idx="13" type="title"/>
          </p:nvPr>
        </p:nvSpPr>
        <p:spPr>
          <a:xfrm>
            <a:off x="6167681" y="3546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6" name="Google Shape;236;p21"/>
          <p:cNvSpPr txBox="1"/>
          <p:nvPr>
            <p:ph idx="14" type="subTitle"/>
          </p:nvPr>
        </p:nvSpPr>
        <p:spPr>
          <a:xfrm>
            <a:off x="6167681" y="3939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21"/>
          <p:cNvSpPr txBox="1"/>
          <p:nvPr>
            <p:ph idx="15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38" name="Google Shape;238;p21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39" name="Google Shape;239;p21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0" name="Google Shape;240;p21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1" name="Google Shape;241;p21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42" name="Google Shape;242;p21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2"/>
          <p:cNvSpPr txBox="1"/>
          <p:nvPr>
            <p:ph hasCustomPrompt="1" type="title"/>
          </p:nvPr>
        </p:nvSpPr>
        <p:spPr>
          <a:xfrm>
            <a:off x="2244900" y="541072"/>
            <a:ext cx="4654200" cy="914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5" name="Google Shape;245;p22"/>
          <p:cNvSpPr txBox="1"/>
          <p:nvPr>
            <p:ph idx="1" type="subTitle"/>
          </p:nvPr>
        </p:nvSpPr>
        <p:spPr>
          <a:xfrm>
            <a:off x="2139713" y="1434100"/>
            <a:ext cx="48645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Inria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9pPr>
          </a:lstStyle>
          <a:p/>
        </p:txBody>
      </p:sp>
      <p:sp>
        <p:nvSpPr>
          <p:cNvPr id="246" name="Google Shape;246;p22"/>
          <p:cNvSpPr txBox="1"/>
          <p:nvPr>
            <p:ph hasCustomPrompt="1" idx="2" type="title"/>
          </p:nvPr>
        </p:nvSpPr>
        <p:spPr>
          <a:xfrm>
            <a:off x="1211550" y="1895150"/>
            <a:ext cx="6720900" cy="914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7" name="Google Shape;247;p22"/>
          <p:cNvSpPr txBox="1"/>
          <p:nvPr>
            <p:ph idx="3" type="subTitle"/>
          </p:nvPr>
        </p:nvSpPr>
        <p:spPr>
          <a:xfrm>
            <a:off x="2139775" y="2788175"/>
            <a:ext cx="48645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Inria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9pPr>
          </a:lstStyle>
          <a:p/>
        </p:txBody>
      </p:sp>
      <p:sp>
        <p:nvSpPr>
          <p:cNvPr id="248" name="Google Shape;248;p22"/>
          <p:cNvSpPr txBox="1"/>
          <p:nvPr>
            <p:ph hasCustomPrompt="1" idx="4" type="title"/>
          </p:nvPr>
        </p:nvSpPr>
        <p:spPr>
          <a:xfrm>
            <a:off x="2244900" y="3283128"/>
            <a:ext cx="4654200" cy="914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9" name="Google Shape;249;p22"/>
          <p:cNvSpPr txBox="1"/>
          <p:nvPr>
            <p:ph idx="5" type="subTitle"/>
          </p:nvPr>
        </p:nvSpPr>
        <p:spPr>
          <a:xfrm>
            <a:off x="2139713" y="4176150"/>
            <a:ext cx="48645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Inria Sans"/>
              <a:buNone/>
              <a:defRPr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9pPr>
          </a:lstStyle>
          <a:p/>
        </p:txBody>
      </p:sp>
      <p:grpSp>
        <p:nvGrpSpPr>
          <p:cNvPr id="250" name="Google Shape;250;p22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51" name="Google Shape;251;p22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2" name="Google Shape;252;p22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3" name="Google Shape;253;p22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4" name="Google Shape;254;p22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5" name="Google Shape;255;p22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6" name="Google Shape;256;p22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7" name="Google Shape;257;p22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2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3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61" name="Google Shape;261;p23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62" name="Google Shape;262;p23"/>
            <p:cNvCxnSpPr/>
            <p:nvPr/>
          </p:nvCxnSpPr>
          <p:spPr>
            <a:xfrm>
              <a:off x="-21425" y="2571750"/>
              <a:ext cx="647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3" name="Google Shape;263;p2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4" name="Google Shape;264;p23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65" name="Google Shape;265;p23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4"/>
          <p:cNvSpPr txBox="1"/>
          <p:nvPr>
            <p:ph type="title"/>
          </p:nvPr>
        </p:nvSpPr>
        <p:spPr>
          <a:xfrm>
            <a:off x="2295150" y="691800"/>
            <a:ext cx="4553700" cy="1024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8" name="Google Shape;268;p24"/>
          <p:cNvSpPr txBox="1"/>
          <p:nvPr>
            <p:ph idx="1" type="subTitle"/>
          </p:nvPr>
        </p:nvSpPr>
        <p:spPr>
          <a:xfrm>
            <a:off x="2854650" y="1609925"/>
            <a:ext cx="3434700" cy="1426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24"/>
          <p:cNvSpPr txBox="1"/>
          <p:nvPr/>
        </p:nvSpPr>
        <p:spPr>
          <a:xfrm>
            <a:off x="2685596" y="3795016"/>
            <a:ext cx="3772800" cy="43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270" name="Google Shape;270;p24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71" name="Google Shape;271;p24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2" name="Google Shape;272;p24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3" name="Google Shape;273;p2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4" name="Google Shape;274;p24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5" name="Google Shape;275;p24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6" name="Google Shape;276;p24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7" name="Google Shape;277;p24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4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" name="Google Shape;280;p25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81" name="Google Shape;281;p25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2" name="Google Shape;282;p25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3" name="Google Shape;283;p25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84" name="Google Shape;284;p25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26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87" name="Google Shape;287;p26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8" name="Google Shape;288;p26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9" name="Google Shape;289;p26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90" name="Google Shape;290;p26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93" name="Google Shape;293;p2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94" name="Google Shape;294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idx="1" type="body"/>
          </p:nvPr>
        </p:nvSpPr>
        <p:spPr>
          <a:xfrm>
            <a:off x="720000" y="1265775"/>
            <a:ext cx="7704000" cy="3339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naheim"/>
              <a:buChar char="●"/>
              <a:defRPr b="1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6" name="Google Shape;36;p4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37" name="Google Shape;37;p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" name="Google Shape;38;p4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" name="Google Shape;39;p4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0" name="Google Shape;40;p4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5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43" name="Google Shape;43;p5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" name="Google Shape;44;p5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" name="Google Shape;45;p5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6" name="Google Shape;46;p5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5"/>
          <p:cNvSpPr txBox="1"/>
          <p:nvPr>
            <p:ph idx="1" type="subTitle"/>
          </p:nvPr>
        </p:nvSpPr>
        <p:spPr>
          <a:xfrm>
            <a:off x="2138887" y="1854447"/>
            <a:ext cx="2752200" cy="539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1" sz="2200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2" type="subTitle"/>
          </p:nvPr>
        </p:nvSpPr>
        <p:spPr>
          <a:xfrm>
            <a:off x="4267224" y="3232125"/>
            <a:ext cx="2752200" cy="539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1" sz="2200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49" name="Google Shape;49;p5"/>
          <p:cNvSpPr txBox="1"/>
          <p:nvPr>
            <p:ph idx="3" type="subTitle"/>
          </p:nvPr>
        </p:nvSpPr>
        <p:spPr>
          <a:xfrm>
            <a:off x="5103324" y="1626300"/>
            <a:ext cx="3320700" cy="995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5"/>
          <p:cNvSpPr txBox="1"/>
          <p:nvPr>
            <p:ph idx="4" type="subTitle"/>
          </p:nvPr>
        </p:nvSpPr>
        <p:spPr>
          <a:xfrm>
            <a:off x="719976" y="3003975"/>
            <a:ext cx="3269100" cy="995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4" name="Google Shape;54;p6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" name="Google Shape;55;p6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56" name="Google Shape;56;p6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" name="Google Shape;57;p6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" name="Google Shape;58;p6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" name="Google Shape;59;p6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7"/>
          <p:cNvSpPr txBox="1"/>
          <p:nvPr>
            <p:ph idx="1" type="body"/>
          </p:nvPr>
        </p:nvSpPr>
        <p:spPr>
          <a:xfrm>
            <a:off x="707175" y="1728263"/>
            <a:ext cx="3763500" cy="2126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" name="Google Shape;62;p7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3" name="Google Shape;63;p7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64" name="Google Shape;64;p7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" name="Google Shape;65;p7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6" name="Google Shape;66;p7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7" name="Google Shape;67;p7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8"/>
          <p:cNvSpPr txBox="1"/>
          <p:nvPr>
            <p:ph type="title"/>
          </p:nvPr>
        </p:nvSpPr>
        <p:spPr>
          <a:xfrm>
            <a:off x="1546625" y="1307100"/>
            <a:ext cx="6050700" cy="25293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70" name="Google Shape;70;p8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71" name="Google Shape;71;p8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2" name="Google Shape;72;p8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3" name="Google Shape;73;p8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4" name="Google Shape;74;p8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5" name="Google Shape;75;p8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6" name="Google Shape;76;p8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7" name="Google Shape;77;p8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8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9"/>
          <p:cNvSpPr txBox="1"/>
          <p:nvPr>
            <p:ph type="title"/>
          </p:nvPr>
        </p:nvSpPr>
        <p:spPr>
          <a:xfrm>
            <a:off x="2298750" y="1249600"/>
            <a:ext cx="4546500" cy="9933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1" name="Google Shape;81;p9"/>
          <p:cNvSpPr txBox="1"/>
          <p:nvPr>
            <p:ph idx="1" type="subTitle"/>
          </p:nvPr>
        </p:nvSpPr>
        <p:spPr>
          <a:xfrm>
            <a:off x="2298750" y="2412263"/>
            <a:ext cx="4546500" cy="135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2" name="Google Shape;82;p9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83" name="Google Shape;83;p9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" name="Google Shape;84;p9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" name="Google Shape;85;p9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" name="Google Shape;86;p9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" name="Google Shape;87;p9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" name="Google Shape;88;p9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89" name="Google Shape;89;p9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9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0"/>
          <p:cNvSpPr/>
          <p:nvPr/>
        </p:nvSpPr>
        <p:spPr>
          <a:xfrm rot="10800000">
            <a:off x="-34750" y="-29950"/>
            <a:ext cx="9215400" cy="853500"/>
          </a:xfrm>
          <a:prstGeom prst="rect">
            <a:avLst/>
          </a:prstGeom>
          <a:gradFill>
            <a:gsLst>
              <a:gs pos="0">
                <a:srgbClr val="DDD9D5">
                  <a:alpha val="0"/>
                </a:srgbClr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0"/>
          <p:cNvSpPr/>
          <p:nvPr/>
        </p:nvSpPr>
        <p:spPr>
          <a:xfrm>
            <a:off x="-34750" y="2591750"/>
            <a:ext cx="9215400" cy="2581500"/>
          </a:xfrm>
          <a:prstGeom prst="rect">
            <a:avLst/>
          </a:prstGeom>
          <a:gradFill>
            <a:gsLst>
              <a:gs pos="0">
                <a:srgbClr val="DDD9D5">
                  <a:alpha val="0"/>
                </a:srgbClr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0"/>
          <p:cNvSpPr txBox="1"/>
          <p:nvPr>
            <p:ph type="title"/>
          </p:nvPr>
        </p:nvSpPr>
        <p:spPr>
          <a:xfrm>
            <a:off x="706350" y="3703875"/>
            <a:ext cx="7731300" cy="597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95" name="Google Shape;95;p10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96" name="Google Shape;96;p10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7" name="Google Shape;97;p10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8" name="Google Shape;98;p10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9" name="Google Shape;99;p10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0" name="Google Shape;100;p10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1" name="Google Shape;101;p10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02" name="Google Shape;102;p10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0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oi.org/10.1038/onc.2014.209" TargetMode="External"/><Relationship Id="rId4" Type="http://schemas.openxmlformats.org/officeDocument/2006/relationships/hyperlink" Target="https://doi.org/10.1016/j.bbrc.2022.03.139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doi.org/10.1016/j.taap.2022.116180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genenames.org/data/gene-symbol-report/#!/hgnc_id/HGNC:4678" TargetMode="External"/><Relationship Id="rId4" Type="http://schemas.openxmlformats.org/officeDocument/2006/relationships/hyperlink" Target="https://www.genenames.org/data/gene-symbol-report/#!/hgnc_id/HGNC:28443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www.proteinatlas.org/ENSG00000139133-ALG10/pathology" TargetMode="External"/><Relationship Id="rId4" Type="http://schemas.openxmlformats.org/officeDocument/2006/relationships/hyperlink" Target="https://doi.org/10.1007/978-3-031-05460-0_4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8"/>
          <p:cNvSpPr txBox="1"/>
          <p:nvPr>
            <p:ph type="ctrTitle"/>
          </p:nvPr>
        </p:nvSpPr>
        <p:spPr>
          <a:xfrm>
            <a:off x="1484100" y="1479650"/>
            <a:ext cx="6175800" cy="16404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뇌암 유전자 발현도 분석</a:t>
            </a:r>
            <a:endParaRPr sz="5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8"/>
          <p:cNvSpPr txBox="1"/>
          <p:nvPr>
            <p:ph idx="1" type="subTitle"/>
          </p:nvPr>
        </p:nvSpPr>
        <p:spPr>
          <a:xfrm>
            <a:off x="1724250" y="3265350"/>
            <a:ext cx="56955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AI 18기 차지형</a:t>
            </a:r>
            <a:endParaRPr sz="2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7"/>
          <p:cNvSpPr txBox="1"/>
          <p:nvPr>
            <p:ph idx="1" type="body"/>
          </p:nvPr>
        </p:nvSpPr>
        <p:spPr>
          <a:xfrm>
            <a:off x="720000" y="1265775"/>
            <a:ext cx="3457200" cy="33399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MLPClassifer는 인공신경망을 사용하여 다중 분류를 예측하는 알고리즘입니다.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MLPClassifier는 일반적으로 이미지, 텍스트, 음성 등의 복잡한 데이터를 분류하는 데 사용됩니다. 그렇기에, 유전자 발현 분석에는 적절한 알고리즘입니다.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7"/>
          <p:cNvSpPr txBox="1"/>
          <p:nvPr>
            <p:ph type="title"/>
          </p:nvPr>
        </p:nvSpPr>
        <p:spPr>
          <a:xfrm>
            <a:off x="720000" y="527825"/>
            <a:ext cx="3585900" cy="622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MLPClassifer</a:t>
            </a:r>
            <a:endParaRPr/>
          </a:p>
        </p:txBody>
      </p:sp>
      <p:pic>
        <p:nvPicPr>
          <p:cNvPr id="357" name="Google Shape;35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4613" y="615275"/>
            <a:ext cx="4096511" cy="445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8"/>
          <p:cNvSpPr txBox="1"/>
          <p:nvPr>
            <p:ph idx="1" type="body"/>
          </p:nvPr>
        </p:nvSpPr>
        <p:spPr>
          <a:xfrm>
            <a:off x="707175" y="1150628"/>
            <a:ext cx="3763500" cy="2703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Hamming Loss: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전체 레이블과 비교한 잘못된 레이블의 비율입니다.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값은 0 과 1 사이에 존재합니다.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1 이 가장 낮은 점수이며,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0 이 가장 높은 점수입니다.</a:t>
            </a:r>
            <a:endParaRPr b="1"/>
          </a:p>
        </p:txBody>
      </p:sp>
      <p:sp>
        <p:nvSpPr>
          <p:cNvPr id="363" name="Google Shape;363;p38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모델 평가하기 (Hamming Loss)</a:t>
            </a:r>
            <a:endParaRPr/>
          </a:p>
        </p:txBody>
      </p:sp>
      <p:sp>
        <p:nvSpPr>
          <p:cNvPr id="364" name="Google Shape;364;p38"/>
          <p:cNvSpPr txBox="1"/>
          <p:nvPr/>
        </p:nvSpPr>
        <p:spPr>
          <a:xfrm>
            <a:off x="4470675" y="215610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검증 </a:t>
            </a:r>
            <a:r>
              <a:rPr b="1" lang="en"/>
              <a:t>Hamming loss 점수: 0.095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평가 Hamming loss </a:t>
            </a:r>
            <a:r>
              <a:rPr b="1" lang="en"/>
              <a:t>점수</a:t>
            </a:r>
            <a:r>
              <a:rPr b="1" lang="en"/>
              <a:t>: 0.038</a:t>
            </a:r>
            <a:endParaRPr b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9"/>
          <p:cNvSpPr txBox="1"/>
          <p:nvPr>
            <p:ph idx="1" type="body"/>
          </p:nvPr>
        </p:nvSpPr>
        <p:spPr>
          <a:xfrm>
            <a:off x="707175" y="1150625"/>
            <a:ext cx="7704000" cy="3364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모델을 학습시킨 후, 어느 유전자의 발현도가 암을 분류하는데 가장 중요한지 알기위해, 특성 중요도 기법을 사용하였습니다.</a:t>
            </a:r>
            <a:endParaRPr b="1"/>
          </a:p>
        </p:txBody>
      </p:sp>
      <p:sp>
        <p:nvSpPr>
          <p:cNvPr id="370" name="Google Shape;370;p39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Importance (특성 중요도)</a:t>
            </a:r>
            <a:endParaRPr/>
          </a:p>
        </p:txBody>
      </p:sp>
      <p:pic>
        <p:nvPicPr>
          <p:cNvPr id="371" name="Google Shape;37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375" y="1201350"/>
            <a:ext cx="8376876" cy="349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0"/>
          <p:cNvSpPr txBox="1"/>
          <p:nvPr>
            <p:ph idx="1" type="body"/>
          </p:nvPr>
        </p:nvSpPr>
        <p:spPr>
          <a:xfrm>
            <a:off x="0" y="0"/>
            <a:ext cx="3036300" cy="4607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latin typeface="Old Standard TT"/>
                <a:ea typeface="Old Standard TT"/>
                <a:cs typeface="Old Standard TT"/>
                <a:sym typeface="Old Standard TT"/>
              </a:rPr>
              <a:t>상위 5개의 유전자 (</a:t>
            </a:r>
            <a:r>
              <a:rPr b="1" lang="en" sz="3500">
                <a:latin typeface="Old Standard TT"/>
                <a:ea typeface="Old Standard TT"/>
                <a:cs typeface="Old Standard TT"/>
                <a:sym typeface="Old Standard TT"/>
              </a:rPr>
              <a:t>수모세포종</a:t>
            </a:r>
            <a:r>
              <a:rPr b="1" lang="en" sz="3500">
                <a:latin typeface="Old Standard TT"/>
                <a:ea typeface="Old Standard TT"/>
                <a:cs typeface="Old Standard TT"/>
                <a:sym typeface="Old Standard TT"/>
              </a:rPr>
              <a:t>)</a:t>
            </a:r>
            <a:endParaRPr/>
          </a:p>
        </p:txBody>
      </p:sp>
      <p:pic>
        <p:nvPicPr>
          <p:cNvPr id="377" name="Google Shape;37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0141" y="2"/>
            <a:ext cx="5369910" cy="460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1"/>
          <p:cNvSpPr txBox="1"/>
          <p:nvPr>
            <p:ph idx="1" type="body"/>
          </p:nvPr>
        </p:nvSpPr>
        <p:spPr>
          <a:xfrm>
            <a:off x="707175" y="855350"/>
            <a:ext cx="7649100" cy="3660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PAX8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“</a:t>
            </a:r>
            <a:r>
              <a:rPr b="1" lang="en"/>
              <a:t>PAX 기능 상실 돌연변이는 동물 모델에서 강력한 발달 표현형을 유발하고 인간의 유전적 질병의 기초가 되는 것으로 잘 알려져 있는 반면, PAX 유전자의 조절 장애 및/또는 유전적 수정은 인간 종양 발생에 대한 중요한 트리거로 기능하는 것으로 나타났습니다” 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Mahajan, P., Leavey, P. &amp; Galindo, R. PAX genes in childhood oncogenesis: developmental biology gone awry?. Oncogene 34, 2681–2689 (2015). </a:t>
            </a:r>
            <a:r>
              <a:rPr b="1" lang="en" u="sng">
                <a:solidFill>
                  <a:schemeClr val="hlink"/>
                </a:solidFill>
                <a:hlinkClick r:id="rId3"/>
              </a:rPr>
              <a:t>https://doi.org/10.1038/onc.2014.209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VPS18 (1552276_a_at)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“"예를 들어, Segala는 VPS-C에 의존하지는 않는 단백질에 의한 종양 신호 전달의 조절에 VPS11/VPS18의 관여를 보고했다 [21]; 또 다른 연구는 VPS18이 다양한 종양에서 높게 발현되었으며 VPS18이 전사 인자 E3(TFE3) 매개 약물 저항성을 역전시킨다는 것을 보여주었습니다."”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Baoqing Zhang, Yuanyuan Ma, Huanmin Niu, Zhenji Liu. Overexpression of VPS16 correlates with tumor progression and chemoresistance in colorectal cancer. ISSN 0006-291X,</a:t>
            </a:r>
            <a:endParaRPr b="1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hlink"/>
                </a:solidFill>
                <a:hlinkClick r:id="rId4"/>
              </a:rPr>
              <a:t>https://doi.org/10.1016/j.bbrc.2022.03.139</a:t>
            </a:r>
            <a:r>
              <a:rPr b="1" lang="en"/>
              <a:t>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</p:txBody>
      </p:sp>
      <p:sp>
        <p:nvSpPr>
          <p:cNvPr id="383" name="Google Shape;383;p41"/>
          <p:cNvSpPr txBox="1"/>
          <p:nvPr>
            <p:ph type="title"/>
          </p:nvPr>
        </p:nvSpPr>
        <p:spPr>
          <a:xfrm>
            <a:off x="720000" y="67025"/>
            <a:ext cx="7704000" cy="622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상위 5개의 유전자 (수모세포종)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2"/>
          <p:cNvSpPr txBox="1"/>
          <p:nvPr>
            <p:ph idx="1" type="body"/>
          </p:nvPr>
        </p:nvSpPr>
        <p:spPr>
          <a:xfrm>
            <a:off x="0" y="0"/>
            <a:ext cx="3036300" cy="4607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latin typeface="Old Standard TT"/>
                <a:ea typeface="Old Standard TT"/>
                <a:cs typeface="Old Standard TT"/>
                <a:sym typeface="Old Standard TT"/>
              </a:rPr>
              <a:t>상위 5개의 유전자 (</a:t>
            </a:r>
            <a:r>
              <a:rPr b="1" lang="en" sz="3500">
                <a:latin typeface="Old Standard TT"/>
                <a:ea typeface="Old Standard TT"/>
                <a:cs typeface="Old Standard TT"/>
                <a:sym typeface="Old Standard TT"/>
              </a:rPr>
              <a:t>상의세포종</a:t>
            </a:r>
            <a:r>
              <a:rPr b="1" lang="en" sz="3500">
                <a:latin typeface="Old Standard TT"/>
                <a:ea typeface="Old Standard TT"/>
                <a:cs typeface="Old Standard TT"/>
                <a:sym typeface="Old Standard TT"/>
              </a:rPr>
              <a:t>)</a:t>
            </a:r>
            <a:endParaRPr/>
          </a:p>
        </p:txBody>
      </p:sp>
      <p:pic>
        <p:nvPicPr>
          <p:cNvPr id="389" name="Google Shape;38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6303" y="0"/>
            <a:ext cx="5469524" cy="460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3"/>
          <p:cNvSpPr txBox="1"/>
          <p:nvPr>
            <p:ph idx="1" type="body"/>
          </p:nvPr>
        </p:nvSpPr>
        <p:spPr>
          <a:xfrm>
            <a:off x="707175" y="855350"/>
            <a:ext cx="7649100" cy="3660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PTPN21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 sz="1800"/>
              <a:t>“요약하자면, 본 연구는 PTPN21의 소음이 EGFR/PI3K/AKT 경로를 억제함으로써 교종에서 현저한 항암 효과를 낸다는 것을 보여줍니다.”</a:t>
            </a:r>
            <a:endParaRPr b="1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 sz="1800"/>
              <a:t>Xiao-qiang Li, Bo-Chuan Liu, Xiao-bing Jiang. Inhibition of PTPN21 has antitumor effects in glioma by restraining the EGFR/PI3K/AKT pathway. ISSN 0041-008X. </a:t>
            </a:r>
            <a:r>
              <a:rPr b="1" lang="en" sz="1800" u="sng">
                <a:solidFill>
                  <a:schemeClr val="hlink"/>
                </a:solidFill>
                <a:hlinkClick r:id="rId3"/>
              </a:rPr>
              <a:t>https://doi.org/10.1016/j.taap.2022.116180</a:t>
            </a:r>
            <a:r>
              <a:rPr b="1" lang="en" sz="1800"/>
              <a:t>.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</p:txBody>
      </p:sp>
      <p:sp>
        <p:nvSpPr>
          <p:cNvPr id="395" name="Google Shape;395;p43"/>
          <p:cNvSpPr txBox="1"/>
          <p:nvPr>
            <p:ph type="title"/>
          </p:nvPr>
        </p:nvSpPr>
        <p:spPr>
          <a:xfrm>
            <a:off x="720000" y="67025"/>
            <a:ext cx="7704000" cy="622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상위 5개의 유전자 (</a:t>
            </a:r>
            <a:r>
              <a:rPr lang="en"/>
              <a:t>상의세포종</a:t>
            </a:r>
            <a:r>
              <a:rPr lang="en"/>
              <a:t>)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4"/>
          <p:cNvSpPr txBox="1"/>
          <p:nvPr>
            <p:ph idx="1" type="body"/>
          </p:nvPr>
        </p:nvSpPr>
        <p:spPr>
          <a:xfrm>
            <a:off x="0" y="0"/>
            <a:ext cx="3036300" cy="4607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latin typeface="Old Standard TT"/>
                <a:ea typeface="Old Standard TT"/>
                <a:cs typeface="Old Standard TT"/>
                <a:sym typeface="Old Standard TT"/>
              </a:rPr>
              <a:t>상위 5개의 유전자 (정상)</a:t>
            </a:r>
            <a:endParaRPr/>
          </a:p>
        </p:txBody>
      </p:sp>
      <p:pic>
        <p:nvPicPr>
          <p:cNvPr id="401" name="Google Shape;40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6301" y="2"/>
            <a:ext cx="5469450" cy="460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5"/>
          <p:cNvSpPr txBox="1"/>
          <p:nvPr>
            <p:ph idx="1" type="body"/>
          </p:nvPr>
        </p:nvSpPr>
        <p:spPr>
          <a:xfrm>
            <a:off x="707175" y="855350"/>
            <a:ext cx="7649100" cy="3660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방금 상의세포종에서 보셨던 C15or f40 (1552310_at)과 GUCA1A가 정상 세포에서도 높게 발현된 것을 알 수 있습니다. 왜 그럴까요?:</a:t>
            </a:r>
            <a:endParaRPr b="1"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b="1" lang="en" sz="1700"/>
              <a:t>GUCA1A 유전자는 일반적으로 광 표백으로부터 망막 광수용체를 회복시키는 역할 때문에 뇌 세포에서 높게 발현됩니다.</a:t>
            </a:r>
            <a:endParaRPr b="1"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b="1" lang="en" sz="1700"/>
              <a:t>NCBI. Symbol report for GUCA1A. </a:t>
            </a:r>
            <a:r>
              <a:rPr b="1" lang="en" sz="1700" u="sng">
                <a:solidFill>
                  <a:schemeClr val="hlink"/>
                </a:solidFill>
                <a:hlinkClick r:id="rId3"/>
              </a:rPr>
              <a:t>https://www.genenames.org/data/gene-symbol-report/#!/hgnc_id/HGNC:4678</a:t>
            </a:r>
            <a:r>
              <a:rPr b="1" lang="en" sz="1700"/>
              <a:t> </a:t>
            </a:r>
            <a:endParaRPr b="1"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b="1" lang="en" sz="1700"/>
              <a:t>C15orf40 (</a:t>
            </a:r>
            <a:r>
              <a:rPr b="1" lang="en" sz="1700"/>
              <a:t>1552310_at)는</a:t>
            </a:r>
            <a:r>
              <a:rPr b="1" lang="en" sz="1700"/>
              <a:t> 뇌에서 많이 발현된다고만 알려진 아직 연구가 덜 된 유전자입니다.</a:t>
            </a:r>
            <a:endParaRPr b="1"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b="1" lang="en" sz="1700"/>
              <a:t>NCBI. Symbol report for C15orf40 . </a:t>
            </a:r>
            <a:r>
              <a:rPr b="1" lang="en" sz="1700" u="sng">
                <a:solidFill>
                  <a:schemeClr val="hlink"/>
                </a:solidFill>
                <a:hlinkClick r:id="rId4"/>
              </a:rPr>
              <a:t>https://www.genenames.org/data/gene-symbol-report/#!/hgnc_id/HGNC:28443</a:t>
            </a:r>
            <a:r>
              <a:rPr b="1" lang="en" sz="1700"/>
              <a:t> </a:t>
            </a:r>
            <a:endParaRPr b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</p:txBody>
      </p:sp>
      <p:sp>
        <p:nvSpPr>
          <p:cNvPr id="407" name="Google Shape;407;p45"/>
          <p:cNvSpPr txBox="1"/>
          <p:nvPr>
            <p:ph type="title"/>
          </p:nvPr>
        </p:nvSpPr>
        <p:spPr>
          <a:xfrm>
            <a:off x="720000" y="67025"/>
            <a:ext cx="7704000" cy="622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상위 5개의 유전자 (정상)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6"/>
          <p:cNvSpPr txBox="1"/>
          <p:nvPr>
            <p:ph idx="1" type="body"/>
          </p:nvPr>
        </p:nvSpPr>
        <p:spPr>
          <a:xfrm>
            <a:off x="0" y="0"/>
            <a:ext cx="3036300" cy="4607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latin typeface="Old Standard TT"/>
                <a:ea typeface="Old Standard TT"/>
                <a:cs typeface="Old Standard TT"/>
                <a:sym typeface="Old Standard TT"/>
              </a:rPr>
              <a:t>상위 5개의 유전자 (</a:t>
            </a:r>
            <a:r>
              <a:rPr b="1" lang="en" sz="3500">
                <a:latin typeface="Old Standard TT"/>
                <a:ea typeface="Old Standard TT"/>
                <a:cs typeface="Old Standard TT"/>
                <a:sym typeface="Old Standard TT"/>
              </a:rPr>
              <a:t>모양세포성성상세포종</a:t>
            </a:r>
            <a:r>
              <a:rPr b="1" lang="en" sz="3500">
                <a:latin typeface="Old Standard TT"/>
                <a:ea typeface="Old Standard TT"/>
                <a:cs typeface="Old Standard TT"/>
                <a:sym typeface="Old Standard TT"/>
              </a:rPr>
              <a:t>)</a:t>
            </a:r>
            <a:endParaRPr/>
          </a:p>
        </p:txBody>
      </p:sp>
      <p:pic>
        <p:nvPicPr>
          <p:cNvPr id="413" name="Google Shape;41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7875" y="0"/>
            <a:ext cx="5369848" cy="460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9"/>
          <p:cNvSpPr txBox="1"/>
          <p:nvPr>
            <p:ph idx="1" type="body"/>
          </p:nvPr>
        </p:nvSpPr>
        <p:spPr>
          <a:xfrm>
            <a:off x="720000" y="1265775"/>
            <a:ext cx="7704000" cy="3339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유전자 발현은 일종의 ‘레시피’로 DNA가 </a:t>
            </a:r>
            <a:r>
              <a:rPr lang="en" sz="2100"/>
              <a:t>우리 몸에 기능을 제공하는</a:t>
            </a:r>
            <a:r>
              <a:rPr lang="en" sz="2100"/>
              <a:t> 단백질을 만들 때 사용되는 정보입니다.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간단히 표현하자면, DNA가 ‘요리사’이며, </a:t>
            </a:r>
            <a:r>
              <a:rPr lang="en" sz="2100"/>
              <a:t>유전자 발현 ‘레시피’를 보고 유전자라는 ‘재료’를 사용하여 단백질을 만듭니다.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유전자 발현에 문제가 생겨, 올바르지 않은 단백질이 만들어지는 경우, 암이 발생할 확률이 증가하기에, 암을 이해하는데 유전자 발현을 공부하는 것이 굉장히 중요합니다.</a:t>
            </a:r>
            <a:endParaRPr sz="2100"/>
          </a:p>
        </p:txBody>
      </p:sp>
      <p:sp>
        <p:nvSpPr>
          <p:cNvPr id="306" name="Google Shape;306;p29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유전자 발현의 정의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7"/>
          <p:cNvSpPr txBox="1"/>
          <p:nvPr>
            <p:ph idx="1" type="body"/>
          </p:nvPr>
        </p:nvSpPr>
        <p:spPr>
          <a:xfrm>
            <a:off x="707175" y="1224325"/>
            <a:ext cx="7649100" cy="3291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ALG10 (1552306_at)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b="1" lang="en" sz="1500"/>
              <a:t>ALG10은 모든 암세포에서 발견될 수 있는 유전자 발현이지만 대부분의 인간 세포에서 일반적으로 발견됩니다</a:t>
            </a:r>
            <a:endParaRPr b="1"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b="1" lang="en" sz="1500"/>
              <a:t>ProteinAtlas. </a:t>
            </a:r>
            <a:r>
              <a:rPr b="1" lang="en" sz="1500" u="sng">
                <a:solidFill>
                  <a:schemeClr val="hlink"/>
                </a:solidFill>
                <a:hlinkClick r:id="rId3"/>
              </a:rPr>
              <a:t>https://www.proteinatlas.org/ENSG00000139133-ALG10/pathology</a:t>
            </a:r>
            <a:r>
              <a:rPr b="1" lang="en" sz="1500"/>
              <a:t> 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b="1" lang="en" sz="1500"/>
              <a:t>“ALG는 세포 신호 전달, 이동 및 침입에서 면역 조절 및 전이 형성에 이르기까지 종양 발생의 여러 과정과 관련되어 있습니다.”</a:t>
            </a:r>
            <a:endParaRPr b="1"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b="1" lang="en" sz="1500"/>
              <a:t>Rosa-Fernandes, L., Oba-Shinjo, S.M., Macedo-da-Silva, J., Marie, S.K.N., Palmisano, G. (2022). Aberrant Protein Glycosylation in Brain Cancers, with Emphasis on Glioblastoma. Advances in Experimental Medicine and Biology(), vol 1382. Springer, Cham. </a:t>
            </a:r>
            <a:r>
              <a:rPr b="1" lang="en" sz="1500" u="sng">
                <a:solidFill>
                  <a:schemeClr val="hlink"/>
                </a:solidFill>
                <a:hlinkClick r:id="rId4"/>
              </a:rPr>
              <a:t>https://doi.org/10.1007/978-3-031-05460-0_4</a:t>
            </a:r>
            <a:r>
              <a:rPr b="1" lang="en" sz="1500"/>
              <a:t> 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</p:txBody>
      </p:sp>
      <p:sp>
        <p:nvSpPr>
          <p:cNvPr id="419" name="Google Shape;419;p47"/>
          <p:cNvSpPr txBox="1"/>
          <p:nvPr>
            <p:ph type="title"/>
          </p:nvPr>
        </p:nvSpPr>
        <p:spPr>
          <a:xfrm>
            <a:off x="720000" y="67025"/>
            <a:ext cx="7704000" cy="1260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상위 5개의 유전자 (</a:t>
            </a:r>
            <a:r>
              <a:rPr lang="en"/>
              <a:t>모양세포성성상세포종</a:t>
            </a:r>
            <a:r>
              <a:rPr lang="en"/>
              <a:t>)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8"/>
          <p:cNvSpPr txBox="1"/>
          <p:nvPr>
            <p:ph idx="1" type="body"/>
          </p:nvPr>
        </p:nvSpPr>
        <p:spPr>
          <a:xfrm>
            <a:off x="0" y="0"/>
            <a:ext cx="3036300" cy="4607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latin typeface="Old Standard TT"/>
                <a:ea typeface="Old Standard TT"/>
                <a:cs typeface="Old Standard TT"/>
                <a:sym typeface="Old Standard TT"/>
              </a:rPr>
              <a:t>상위 5개의 유전자 (</a:t>
            </a:r>
            <a:r>
              <a:rPr b="1" lang="en" sz="3500">
                <a:latin typeface="Old Standard TT"/>
                <a:ea typeface="Old Standard TT"/>
                <a:cs typeface="Old Standard TT"/>
                <a:sym typeface="Old Standard TT"/>
              </a:rPr>
              <a:t>교모세포종</a:t>
            </a:r>
            <a:r>
              <a:rPr b="1" lang="en" sz="3500">
                <a:latin typeface="Old Standard TT"/>
                <a:ea typeface="Old Standard TT"/>
                <a:cs typeface="Old Standard TT"/>
                <a:sym typeface="Old Standard TT"/>
              </a:rPr>
              <a:t>)</a:t>
            </a:r>
            <a:endParaRPr/>
          </a:p>
        </p:txBody>
      </p:sp>
      <p:pic>
        <p:nvPicPr>
          <p:cNvPr id="425" name="Google Shape;42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3232" y="0"/>
            <a:ext cx="5369844" cy="460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9"/>
          <p:cNvSpPr txBox="1"/>
          <p:nvPr>
            <p:ph idx="1" type="body"/>
          </p:nvPr>
        </p:nvSpPr>
        <p:spPr>
          <a:xfrm>
            <a:off x="707175" y="1224325"/>
            <a:ext cx="7649100" cy="3291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CCL5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b="1" lang="en" sz="1500"/>
              <a:t>“HIV 진입에 필수적인 공동 수용체 역할을 하는 것으로 알려진 G-단백질 결합 수용체 CCR5는 현재 종양을 유발하는 데 참여하는 것으로 알려져 있습니다. CCR5는 교모세포종에서 많이 발현되며 환자의 예후 불량과 관련이 있습니다. CCL5/CCR5는 교모세포종 치료를 위한 훌륭한 새로운 표적이 될 것으로 제안됩니다.”</a:t>
            </a:r>
            <a:endParaRPr b="1"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b="1" lang="en" sz="1500"/>
              <a:t>Kranjc MK, Novak M, Pestell RG, Lah TT. Cytokine CCL5 and receptor CCR5 axis in glioblastoma multiforme. Radiol Oncol. 2019 Nov 20;53(4):397-406. doi: 10.2478/raon-2019-0057. PMID: 31747383; PMCID: PMC6884928.</a:t>
            </a:r>
            <a:endParaRPr b="1" sz="1500"/>
          </a:p>
        </p:txBody>
      </p:sp>
      <p:sp>
        <p:nvSpPr>
          <p:cNvPr id="431" name="Google Shape;431;p49"/>
          <p:cNvSpPr txBox="1"/>
          <p:nvPr>
            <p:ph type="title"/>
          </p:nvPr>
        </p:nvSpPr>
        <p:spPr>
          <a:xfrm>
            <a:off x="720000" y="67025"/>
            <a:ext cx="7704000" cy="1260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상위 5개의 유전자 (</a:t>
            </a:r>
            <a:r>
              <a:rPr lang="en"/>
              <a:t>교모세포종</a:t>
            </a:r>
            <a:r>
              <a:rPr lang="en"/>
              <a:t>)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0"/>
          <p:cNvSpPr txBox="1"/>
          <p:nvPr>
            <p:ph idx="1" type="body"/>
          </p:nvPr>
        </p:nvSpPr>
        <p:spPr>
          <a:xfrm>
            <a:off x="707175" y="1307775"/>
            <a:ext cx="7504200" cy="2546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/>
              <a:t>학습에 사용된 데이터 (83명) 가 유전자 숫자 (</a:t>
            </a:r>
            <a:r>
              <a:rPr b="1" lang="en" sz="1600"/>
              <a:t>54,623개</a:t>
            </a:r>
            <a:r>
              <a:rPr b="1" lang="en" sz="1600"/>
              <a:t>) 와 비교적 매우 작기에, 모델이 매우 민감하므로, 상위 5개 유전자들이 학습방법에 따라 자주 바뀔 수 있습니다.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/>
              <a:t>데이터를 PCA (주성분 기법)을 통해 단순화 시켰기 때문에, 학습한 데이터는 원본에 비해, 손실이 있었습니다.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/>
              <a:t>유전자 발현은 매우 민감한 정보이기 때문에, 정보가 수집된 환자의 </a:t>
            </a:r>
            <a:r>
              <a:rPr b="1" lang="en" sz="1600"/>
              <a:t>유전자 발현이 현재 변형이 됐을 가능성이 매우 큽니다.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50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한계: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1"/>
          <p:cNvSpPr txBox="1"/>
          <p:nvPr>
            <p:ph type="title"/>
          </p:nvPr>
        </p:nvSpPr>
        <p:spPr>
          <a:xfrm>
            <a:off x="2642550" y="2977131"/>
            <a:ext cx="3858900" cy="531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51"/>
          <p:cNvSpPr txBox="1"/>
          <p:nvPr>
            <p:ph idx="1" type="subTitle"/>
          </p:nvPr>
        </p:nvSpPr>
        <p:spPr>
          <a:xfrm>
            <a:off x="1714500" y="1634469"/>
            <a:ext cx="5715000" cy="12030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감사합니다</a:t>
            </a:r>
            <a:endParaRPr b="1"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0"/>
          <p:cNvSpPr txBox="1"/>
          <p:nvPr>
            <p:ph idx="1" type="body"/>
          </p:nvPr>
        </p:nvSpPr>
        <p:spPr>
          <a:xfrm>
            <a:off x="720000" y="1265775"/>
            <a:ext cx="7704000" cy="3339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Curated Microarray Database (CuMiDa)에서 받은 </a:t>
            </a:r>
            <a:r>
              <a:rPr lang="en" sz="1600"/>
              <a:t>130 명 뇌암 유전자 발현 데이터가 이번 분석에 사용되었습니다:</a:t>
            </a:r>
            <a:endParaRPr sz="16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600"/>
              <a:t>데이터는 5분류로 나누어져 있습니다: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 sz="1600"/>
              <a:t>총 4가지 종류에 뇌암들과  데이터의 포함되어있습니다:</a:t>
            </a:r>
            <a:endParaRPr b="1" sz="16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-"/>
            </a:pPr>
            <a:r>
              <a:rPr b="1" lang="en" sz="1600"/>
              <a:t>교모세포종 (Glioblastoma)</a:t>
            </a:r>
            <a:endParaRPr b="1" sz="16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-"/>
            </a:pPr>
            <a:r>
              <a:rPr b="1" lang="en" sz="1600"/>
              <a:t>모양세포성성상세포종 (Pilocytic astrocytoma)</a:t>
            </a:r>
            <a:endParaRPr b="1"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/>
              <a:t>상의세포종 (Ependymoma)</a:t>
            </a:r>
            <a:endParaRPr b="1"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/>
              <a:t>수모세포종 (Medulloblastoma)</a:t>
            </a:r>
            <a:endParaRPr b="1"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 sz="1600"/>
              <a:t>마지막으로 하나의 ‘정상’ 분류가 함께 들어가 있습니다.</a:t>
            </a:r>
            <a:endParaRPr b="1" sz="16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600"/>
              <a:t>50,000 개가 넘는 유전자들의 발현도가 데이터내의 숫자적으로 표현이 되어 있습니다.</a:t>
            </a:r>
            <a:endParaRPr/>
          </a:p>
        </p:txBody>
      </p:sp>
      <p:sp>
        <p:nvSpPr>
          <p:cNvPr id="312" name="Google Shape;312;p30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데이터 설명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1"/>
          <p:cNvSpPr txBox="1"/>
          <p:nvPr>
            <p:ph idx="1" type="body"/>
          </p:nvPr>
        </p:nvSpPr>
        <p:spPr>
          <a:xfrm>
            <a:off x="720000" y="1265775"/>
            <a:ext cx="7704000" cy="3339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3000"/>
              <a:t>데이터 나누기</a:t>
            </a:r>
            <a:endParaRPr sz="30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3000"/>
              <a:t>인코딩 및 스케일링</a:t>
            </a:r>
            <a:endParaRPr sz="30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3000"/>
              <a:t>PCA (주성분 </a:t>
            </a:r>
            <a:r>
              <a:rPr lang="en" sz="3000"/>
              <a:t>분석</a:t>
            </a:r>
            <a:r>
              <a:rPr lang="en" sz="3000"/>
              <a:t>)</a:t>
            </a:r>
            <a:endParaRPr sz="30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3000"/>
              <a:t>Oversampling</a:t>
            </a:r>
            <a:endParaRPr sz="30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3000"/>
              <a:t>MLPClassifer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 sz="3000"/>
              <a:t>모델 평가하기 (Hamming Loss)</a:t>
            </a:r>
            <a:endParaRPr sz="30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3000"/>
              <a:t>Feature Importance (특성 중요도)</a:t>
            </a:r>
            <a:endParaRPr sz="3000"/>
          </a:p>
        </p:txBody>
      </p:sp>
      <p:sp>
        <p:nvSpPr>
          <p:cNvPr id="318" name="Google Shape;318;p31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분석단계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2"/>
          <p:cNvSpPr txBox="1"/>
          <p:nvPr>
            <p:ph idx="1" type="body"/>
          </p:nvPr>
        </p:nvSpPr>
        <p:spPr>
          <a:xfrm>
            <a:off x="720000" y="1150625"/>
            <a:ext cx="4828500" cy="3744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데이터를 </a:t>
            </a:r>
            <a:r>
              <a:rPr lang="en"/>
              <a:t> 80:20로 나누었습니다.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훈련용(80%), 시험용 (20%).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위와 같이 데이터를 나눈 이유는 나중에 모델이 훈련을 마친후, </a:t>
            </a:r>
            <a:r>
              <a:rPr lang="en"/>
              <a:t>시험용 데이터는 사용하여 얼마나 잘 배웠는지 평가를 하기 위해서입니다.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허나 하나의 평가로는 충분할 것 같지 않기에, 훈련용 데이터를 다시 </a:t>
            </a:r>
            <a:r>
              <a:rPr lang="en"/>
              <a:t>80:20 나눠서 검증용 데이터를 만들었습니다.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훈련용 (64%), 검증용 (16%)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총 3개로 데이터나 분리되었습니다: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훈련용 (64%)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검증용 (16%)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시험용 (20%)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32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데이터 나누기</a:t>
            </a:r>
            <a:endParaRPr/>
          </a:p>
        </p:txBody>
      </p:sp>
      <p:pic>
        <p:nvPicPr>
          <p:cNvPr id="325" name="Google Shape;32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3888" y="1351125"/>
            <a:ext cx="1438275" cy="334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3"/>
          <p:cNvSpPr txBox="1"/>
          <p:nvPr>
            <p:ph idx="1" type="body"/>
          </p:nvPr>
        </p:nvSpPr>
        <p:spPr>
          <a:xfrm>
            <a:off x="720000" y="1012525"/>
            <a:ext cx="7337100" cy="2243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데이터의 특징을 합쳐, 특징수를 줄여주는 기법입니다.</a:t>
            </a:r>
            <a:endParaRPr b="1" sz="16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24242"/>
              </a:buClr>
              <a:buSzPts val="1600"/>
              <a:buFont typeface="Nunito"/>
              <a:buChar char="-"/>
            </a:pPr>
            <a:r>
              <a:rPr b="1" lang="en" sz="16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먼저 데이터의 패턴을 파악한 후, 이 패턴을 대체할 수 있는 주성분을 찾습니다.</a:t>
            </a:r>
            <a:endParaRPr b="1" sz="16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Font typeface="Nunito"/>
              <a:buChar char="-"/>
            </a:pPr>
            <a:r>
              <a:rPr b="1" lang="en" sz="16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50,000 넘는 유전자 발현을 모델이 학습하기엔 지나차게 복잡하기에, </a:t>
            </a:r>
            <a:r>
              <a:rPr b="1" lang="en" sz="16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대체할</a:t>
            </a:r>
            <a:r>
              <a:rPr b="1" lang="en" sz="16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 수 있는 20개의 </a:t>
            </a:r>
            <a:r>
              <a:rPr b="1" lang="en" sz="16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주성분</a:t>
            </a:r>
            <a:r>
              <a:rPr b="1" lang="en" sz="16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으로 데이터를 단순화 합니다.</a:t>
            </a:r>
            <a:endParaRPr b="1" sz="16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1" name="Google Shape;331;p33"/>
          <p:cNvSpPr txBox="1"/>
          <p:nvPr>
            <p:ph type="title"/>
          </p:nvPr>
        </p:nvSpPr>
        <p:spPr>
          <a:xfrm>
            <a:off x="720000" y="309200"/>
            <a:ext cx="7704000" cy="622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424242"/>
                </a:solidFill>
                <a:latin typeface="Maven Pro"/>
                <a:ea typeface="Maven Pro"/>
                <a:cs typeface="Maven Pro"/>
                <a:sym typeface="Maven Pro"/>
              </a:rPr>
              <a:t>PCA (주성분 분석)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4"/>
          <p:cNvSpPr txBox="1"/>
          <p:nvPr>
            <p:ph idx="1" type="body"/>
          </p:nvPr>
        </p:nvSpPr>
        <p:spPr>
          <a:xfrm>
            <a:off x="387800" y="1150633"/>
            <a:ext cx="3763500" cy="3468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Old Standard TT"/>
                <a:ea typeface="Old Standard TT"/>
                <a:cs typeface="Old Standard TT"/>
                <a:sym typeface="Old Standard TT"/>
              </a:rPr>
              <a:t>Scree plot은 각 주성분이 대표하는 데이터의 비율을 보여주는 그래프입니다. </a:t>
            </a:r>
            <a:endParaRPr b="1" sz="17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Old Standard TT"/>
              <a:buChar char="-"/>
            </a:pPr>
            <a:r>
              <a:rPr b="1" lang="en" sz="1700">
                <a:latin typeface="Old Standard TT"/>
                <a:ea typeface="Old Standard TT"/>
                <a:cs typeface="Old Standard TT"/>
                <a:sym typeface="Old Standard TT"/>
              </a:rPr>
              <a:t>가로 축은 각 주성분을 중요한 순서로 나타내고, </a:t>
            </a:r>
            <a:endParaRPr b="1" sz="17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Old Standard TT"/>
              <a:buChar char="-"/>
            </a:pPr>
            <a:r>
              <a:rPr b="1" lang="en" sz="1700">
                <a:latin typeface="Old Standard TT"/>
                <a:ea typeface="Old Standard TT"/>
                <a:cs typeface="Old Standard TT"/>
                <a:sym typeface="Old Standard TT"/>
              </a:rPr>
              <a:t>세로축은 얼마나 많은 특징들이 각 주성분의 의해 대표하는지 보여줍니다.</a:t>
            </a:r>
            <a:endParaRPr b="1" sz="17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Old Standard TT"/>
                <a:ea typeface="Old Standard TT"/>
                <a:cs typeface="Old Standard TT"/>
                <a:sym typeface="Old Standard TT"/>
              </a:rPr>
              <a:t>50,000 개가 넘는 유전자 발현을 20개의 주성분으로 데이터의 70%를 대체할 수 있습니다.</a:t>
            </a:r>
            <a:endParaRPr b="1" sz="17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37" name="Google Shape;337;p34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8" name="Google Shape;33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5475" y="1150625"/>
            <a:ext cx="4368525" cy="3468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5"/>
          <p:cNvSpPr txBox="1"/>
          <p:nvPr>
            <p:ph idx="1" type="body"/>
          </p:nvPr>
        </p:nvSpPr>
        <p:spPr>
          <a:xfrm>
            <a:off x="209425" y="1150625"/>
            <a:ext cx="8214600" cy="3790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학습 데이터를 모델이 학습하기 전에, 각 분류의 분포가 많은 차이가 있을 수 있는 경우를 고려해야 합니다.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위의</a:t>
            </a:r>
            <a:r>
              <a:rPr lang="en" sz="1900"/>
              <a:t> 경우, 모델이 편향되어 학습될 가능성이 있습니다.</a:t>
            </a:r>
            <a:endParaRPr sz="19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900"/>
              <a:t>현재 데이터 내에서 </a:t>
            </a:r>
            <a:r>
              <a:rPr lang="en" sz="1900"/>
              <a:t>상의세포종 (Ependymoma)</a:t>
            </a:r>
            <a:r>
              <a:rPr lang="en" sz="1900"/>
              <a:t>의 분포가 가장 크기에, 모델이 </a:t>
            </a:r>
            <a:r>
              <a:rPr lang="en" sz="1900"/>
              <a:t>상의세포종 (Ependymoma)</a:t>
            </a:r>
            <a:r>
              <a:rPr lang="en" sz="1900"/>
              <a:t>를 더 잘 학습하고 다른 분류는 제대로 학습하지 못할 가능성이 큽니다.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Oversampling은 소수 클래스 데이터를 복제하여 데이터셋의 분포를 균형있게 만드는 기법입니다. 이를 통해 모델이 각 분류에 대해 더욱 균형있게 학습될 수 있습니다.</a:t>
            </a:r>
            <a:endParaRPr sz="1900"/>
          </a:p>
        </p:txBody>
      </p:sp>
      <p:sp>
        <p:nvSpPr>
          <p:cNvPr id="344" name="Google Shape;344;p35"/>
          <p:cNvSpPr txBox="1"/>
          <p:nvPr>
            <p:ph type="title"/>
          </p:nvPr>
        </p:nvSpPr>
        <p:spPr>
          <a:xfrm>
            <a:off x="1868550" y="527825"/>
            <a:ext cx="5406900" cy="622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Oversampling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375" y="939850"/>
            <a:ext cx="3676650" cy="259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06175" y="939850"/>
            <a:ext cx="4029075" cy="259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rmal Research Paper Slideshow by Slidesgo">
  <a:themeElements>
    <a:clrScheme name="Simple Light">
      <a:dk1>
        <a:srgbClr val="191919"/>
      </a:dk1>
      <a:lt1>
        <a:srgbClr val="FFFFFF"/>
      </a:lt1>
      <a:dk2>
        <a:srgbClr val="DDD9D5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